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64" r:id="rId3"/>
    <p:sldId id="297" r:id="rId4"/>
    <p:sldId id="267" r:id="rId5"/>
    <p:sldId id="284" r:id="rId6"/>
    <p:sldId id="268" r:id="rId7"/>
    <p:sldId id="266" r:id="rId8"/>
    <p:sldId id="289" r:id="rId9"/>
    <p:sldId id="285" r:id="rId10"/>
    <p:sldId id="286" r:id="rId11"/>
    <p:sldId id="257" r:id="rId12"/>
    <p:sldId id="270" r:id="rId13"/>
    <p:sldId id="287" r:id="rId14"/>
    <p:sldId id="290" r:id="rId15"/>
    <p:sldId id="275" r:id="rId16"/>
    <p:sldId id="291" r:id="rId17"/>
    <p:sldId id="274" r:id="rId18"/>
    <p:sldId id="292" r:id="rId19"/>
    <p:sldId id="293" r:id="rId20"/>
    <p:sldId id="294" r:id="rId21"/>
    <p:sldId id="296" r:id="rId22"/>
    <p:sldId id="276" r:id="rId23"/>
    <p:sldId id="271" r:id="rId24"/>
    <p:sldId id="273" r:id="rId25"/>
    <p:sldId id="279" r:id="rId26"/>
    <p:sldId id="295" r:id="rId27"/>
    <p:sldId id="278" r:id="rId28"/>
    <p:sldId id="277" r:id="rId29"/>
    <p:sldId id="258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F51"/>
    <a:srgbClr val="FFFFFF"/>
    <a:srgbClr val="595959"/>
    <a:srgbClr val="30ACEC"/>
    <a:srgbClr val="15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354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BC58B-3B30-42EC-A554-39A579B3B3B1}" type="datetimeFigureOut">
              <a:rPr lang="de-CH" smtClean="0"/>
              <a:t>27.11.2024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556-E711-4488-898F-DE52A407E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89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556-E711-4488-898F-DE52A407EE4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408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556-E711-4488-898F-DE52A407EE4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07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gchain-ai.github.io/langgraph/concepts/high_level/#core-principles" TargetMode="External"/><Relationship Id="rId2" Type="http://schemas.openxmlformats.org/officeDocument/2006/relationships/hyperlink" Target="https://langchain-ai.github.io/langgraphjs/tutorials/reflection/reflection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41E1-BAFE-39DF-1A04-BAA939A5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Challenges illustrated</a:t>
            </a:r>
            <a:endParaRPr lang="de-CH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31302-0D63-D463-35C1-6CAE8F7A04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645367"/>
          </a:xfrm>
        </p:spPr>
        <p:txBody>
          <a:bodyPr/>
          <a:lstStyle/>
          <a:p>
            <a:r>
              <a:rPr lang="en-US" sz="2400" b="1" dirty="0"/>
              <a:t>Traditional application code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B08307-FDD2-6870-9F0A-A0F789FB4DC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30"/>
            <a:ext cx="5134335" cy="685774"/>
          </a:xfrm>
        </p:spPr>
        <p:txBody>
          <a:bodyPr/>
          <a:lstStyle/>
          <a:p>
            <a:r>
              <a:rPr lang="en-US" sz="2400" b="1" dirty="0"/>
              <a:t>LLM application code</a:t>
            </a:r>
          </a:p>
          <a:p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B761-DD5B-BD47-1AE9-EA8B5192F7C9}"/>
              </a:ext>
            </a:extLst>
          </p:cNvPr>
          <p:cNvSpPr txBox="1">
            <a:spLocks/>
          </p:cNvSpPr>
          <p:nvPr/>
        </p:nvSpPr>
        <p:spPr>
          <a:xfrm>
            <a:off x="838200" y="3214897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Deterministic</a:t>
            </a:r>
            <a:r>
              <a:rPr lang="en-US" sz="2400" dirty="0"/>
              <a:t> (same input -&gt; same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Fast</a:t>
            </a:r>
            <a:r>
              <a:rPr lang="en-US" sz="2400" dirty="0"/>
              <a:t> (microseconds)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Easy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 err="1"/>
              <a:t>e.q</a:t>
            </a:r>
            <a:r>
              <a:rPr lang="en-US" sz="2000" dirty="0"/>
              <a:t>. </a:t>
            </a:r>
            <a:r>
              <a:rPr lang="en-US" sz="2000" dirty="0" err="1"/>
              <a:t>square_number</a:t>
            </a:r>
            <a:r>
              <a:rPr lang="en-US" sz="2000" dirty="0"/>
              <a:t>(3) must be 9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Robust</a:t>
            </a:r>
            <a:r>
              <a:rPr lang="en-US" sz="2400" dirty="0"/>
              <a:t> (will always work)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E59739-9C28-FA66-5595-D090537EAFC1}"/>
              </a:ext>
            </a:extLst>
          </p:cNvPr>
          <p:cNvSpPr txBox="1">
            <a:spLocks/>
          </p:cNvSpPr>
          <p:nvPr/>
        </p:nvSpPr>
        <p:spPr>
          <a:xfrm>
            <a:off x="6219464" y="3229394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(can’t predict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Slow</a:t>
            </a:r>
            <a:r>
              <a:rPr lang="en-US" sz="2400" dirty="0"/>
              <a:t> (seconds)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Difficult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/>
              <a:t>E.g. </a:t>
            </a:r>
            <a:r>
              <a:rPr lang="en-US" sz="2000" dirty="0" err="1"/>
              <a:t>answer_question</a:t>
            </a:r>
            <a:r>
              <a:rPr lang="en-US" sz="2000" dirty="0"/>
              <a:t>(“what is an </a:t>
            </a:r>
            <a:r>
              <a:rPr lang="en-US" sz="2000" dirty="0" err="1"/>
              <a:t>llm</a:t>
            </a:r>
            <a:r>
              <a:rPr lang="en-US" sz="2000" dirty="0"/>
              <a:t>?”) must return what exactly?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Fragile</a:t>
            </a:r>
            <a:r>
              <a:rPr lang="en-US" sz="2400" dirty="0"/>
              <a:t> (depending on load the model might be slower or even unavailable)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5022-1204-1BEB-927D-24551DA9B086}"/>
              </a:ext>
            </a:extLst>
          </p:cNvPr>
          <p:cNvSpPr txBox="1"/>
          <p:nvPr/>
        </p:nvSpPr>
        <p:spPr>
          <a:xfrm>
            <a:off x="907868" y="2476103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square_number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8482D-63BA-3CDF-03A6-0265BDB064EF}"/>
              </a:ext>
            </a:extLst>
          </p:cNvPr>
          <p:cNvSpPr txBox="1"/>
          <p:nvPr/>
        </p:nvSpPr>
        <p:spPr>
          <a:xfrm>
            <a:off x="6288677" y="2476104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answer_question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llm.process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3591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 addresses these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LangChain is a </a:t>
            </a:r>
            <a:r>
              <a:rPr lang="en-US" sz="2400" dirty="0">
                <a:solidFill>
                  <a:srgbClr val="FFFF00"/>
                </a:solidFill>
              </a:rPr>
              <a:t>programming framework </a:t>
            </a:r>
            <a:r>
              <a:rPr lang="en-US" sz="2400" dirty="0"/>
              <a:t>with Python and JavaScript bindings</a:t>
            </a:r>
          </a:p>
          <a:p>
            <a:r>
              <a:rPr lang="en-US" sz="2400" dirty="0"/>
              <a:t>Aims to </a:t>
            </a:r>
            <a:r>
              <a:rPr lang="en-US" sz="2400" dirty="0">
                <a:solidFill>
                  <a:srgbClr val="FFFF00"/>
                </a:solidFill>
              </a:rPr>
              <a:t>accelerate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simplify</a:t>
            </a:r>
            <a:r>
              <a:rPr lang="en-US" sz="2400" dirty="0"/>
              <a:t> building applications based on LLMs</a:t>
            </a:r>
          </a:p>
          <a:p>
            <a:r>
              <a:rPr lang="en-US" sz="2400" dirty="0"/>
              <a:t>Started in </a:t>
            </a:r>
            <a:r>
              <a:rPr lang="en-US" sz="2400" dirty="0">
                <a:solidFill>
                  <a:srgbClr val="FFFF00"/>
                </a:solidFill>
              </a:rPr>
              <a:t>Oct 22 </a:t>
            </a:r>
            <a:r>
              <a:rPr lang="en-US" sz="2400" dirty="0"/>
              <a:t>by Harrison Chase, now 15M monthly downloads</a:t>
            </a:r>
            <a:endParaRPr lang="en-US" sz="2400" baseline="30000" dirty="0"/>
          </a:p>
          <a:p>
            <a:r>
              <a:rPr lang="en-US" sz="2400" dirty="0"/>
              <a:t>Incorporated as in </a:t>
            </a:r>
            <a:r>
              <a:rPr lang="en-US" sz="2400" dirty="0">
                <a:solidFill>
                  <a:srgbClr val="FFFF00"/>
                </a:solidFill>
              </a:rPr>
              <a:t>April 23</a:t>
            </a:r>
            <a:r>
              <a:rPr lang="en-US" sz="2400" dirty="0"/>
              <a:t>, raised $20M, valued at $200M, ~20 employees  </a:t>
            </a:r>
            <a:r>
              <a:rPr lang="en-US" sz="2400" baseline="30000" dirty="0"/>
              <a:t>1)</a:t>
            </a:r>
            <a:endParaRPr lang="en-US" sz="2400" dirty="0"/>
          </a:p>
          <a:p>
            <a:r>
              <a:rPr lang="en-US" sz="2400" dirty="0"/>
              <a:t>LangChain framework remains </a:t>
            </a:r>
            <a:r>
              <a:rPr lang="en-US" sz="2400" dirty="0">
                <a:solidFill>
                  <a:srgbClr val="FFFF00"/>
                </a:solidFill>
              </a:rPr>
              <a:t>open source</a:t>
            </a:r>
            <a:r>
              <a:rPr lang="en-US" sz="2400" dirty="0"/>
              <a:t>, &gt; 4K contributors</a:t>
            </a:r>
          </a:p>
          <a:p>
            <a:r>
              <a:rPr lang="en-US" sz="2400" dirty="0"/>
              <a:t>Seems to be the </a:t>
            </a:r>
            <a:r>
              <a:rPr lang="en-US" sz="2400" dirty="0">
                <a:solidFill>
                  <a:srgbClr val="FFFF00"/>
                </a:solidFill>
              </a:rPr>
              <a:t>de-facto standard </a:t>
            </a:r>
            <a:r>
              <a:rPr lang="en-US" sz="2400" dirty="0"/>
              <a:t>for building LLM-based applications</a:t>
            </a:r>
          </a:p>
          <a:p>
            <a:r>
              <a:rPr lang="en-US" sz="2400" dirty="0"/>
              <a:t>Integrates with a </a:t>
            </a:r>
            <a:r>
              <a:rPr lang="en-US" sz="2400" dirty="0">
                <a:solidFill>
                  <a:srgbClr val="FFFF00"/>
                </a:solidFill>
              </a:rPr>
              <a:t>large number of LLMs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other services </a:t>
            </a:r>
            <a:r>
              <a:rPr lang="en-US" sz="2400" dirty="0"/>
              <a:t>typically required (vector stores, document processing, evaluation,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68466-CAB1-FAF5-8E69-D27B14E01D55}"/>
              </a:ext>
            </a:extLst>
          </p:cNvPr>
          <p:cNvSpPr txBox="1"/>
          <p:nvPr/>
        </p:nvSpPr>
        <p:spPr>
          <a:xfrm>
            <a:off x="977153" y="603263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https://en.wikipedia.org/wiki/LangChain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00"/>
                </a:solidFill>
              </a:rPr>
              <a:t>What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are the components of LangChain?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C1A81-AD61-C237-11EF-012F9109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6F47-BBA6-B75E-A64B-8EE940C2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LangChain, LangSmith, LangGraph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0283-E727-6C65-48E8-D798A17B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65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LangChain</a:t>
            </a:r>
            <a:r>
              <a:rPr lang="en-US" sz="2400" dirty="0"/>
              <a:t>: the actual programming framework</a:t>
            </a:r>
          </a:p>
          <a:p>
            <a:r>
              <a:rPr lang="en-US" sz="2400" dirty="0">
                <a:solidFill>
                  <a:srgbClr val="FFFF00"/>
                </a:solidFill>
              </a:rPr>
              <a:t>Integrations</a:t>
            </a:r>
            <a:r>
              <a:rPr lang="en-US" sz="2400" dirty="0"/>
              <a:t>: 3</a:t>
            </a:r>
            <a:r>
              <a:rPr lang="en-US" sz="2400" baseline="30000" dirty="0"/>
              <a:t>rd</a:t>
            </a:r>
            <a:r>
              <a:rPr lang="en-US" sz="2400" dirty="0"/>
              <a:t> party adapters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LangGraph</a:t>
            </a:r>
            <a:r>
              <a:rPr lang="en-US" sz="2400" dirty="0"/>
              <a:t>: High-level framework to work with agents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LangSmith</a:t>
            </a:r>
            <a:r>
              <a:rPr lang="en-US" sz="2400" dirty="0"/>
              <a:t>: Platform monitoring &amp;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83285-1AB0-B97F-53B4-523B4E4F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23" y="1825625"/>
            <a:ext cx="6434177" cy="4141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DE48C-C6C2-EB26-A6FF-A2F177AD2198}"/>
              </a:ext>
            </a:extLst>
          </p:cNvPr>
          <p:cNvSpPr txBox="1"/>
          <p:nvPr/>
        </p:nvSpPr>
        <p:spPr>
          <a:xfrm>
            <a:off x="977153" y="608418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Source: https://python.langchain.com/docs/introduction/</a:t>
            </a:r>
          </a:p>
        </p:txBody>
      </p:sp>
    </p:spTree>
    <p:extLst>
      <p:ext uri="{BB962C8B-B14F-4D97-AF65-F5344CB8AC3E}">
        <p14:creationId xmlns:p14="http://schemas.microsoft.com/office/powerpoint/2010/main" val="2894717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CA94-68E4-E8D5-C1F5-D6809776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the </a:t>
            </a:r>
            <a:r>
              <a:rPr lang="en-US" sz="4000" dirty="0">
                <a:solidFill>
                  <a:srgbClr val="FFFF00"/>
                </a:solidFill>
              </a:rPr>
              <a:t>chain</a:t>
            </a:r>
            <a:r>
              <a:rPr lang="en-US" sz="4000" dirty="0"/>
              <a:t> in LangChain means</a:t>
            </a:r>
            <a:endParaRPr lang="de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D81C-F129-21AA-1025-20EE2F36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7176"/>
          </a:xfrm>
        </p:spPr>
        <p:txBody>
          <a:bodyPr/>
          <a:lstStyle/>
          <a:p>
            <a:r>
              <a:rPr lang="en-US" dirty="0"/>
              <a:t>Initially, LLM applications were typically seen as a </a:t>
            </a:r>
            <a:r>
              <a:rPr lang="en-US" dirty="0">
                <a:solidFill>
                  <a:srgbClr val="FFFF00"/>
                </a:solidFill>
              </a:rPr>
              <a:t>chain of processes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LangChain introduces an expression language </a:t>
            </a:r>
            <a:r>
              <a:rPr lang="en-US" dirty="0">
                <a:solidFill>
                  <a:srgbClr val="FFFF00"/>
                </a:solidFill>
              </a:rPr>
              <a:t>LCEL</a:t>
            </a:r>
            <a:r>
              <a:rPr lang="en-US" dirty="0"/>
              <a:t> that allows elegant chain definition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Q&amp;A on company knowledge database (using RAG) </a:t>
            </a:r>
            <a:r>
              <a:rPr lang="en-US" baseline="30000" dirty="0"/>
              <a:t>1)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8614CE-F0A3-FD8B-BF60-57C9DC328185}"/>
              </a:ext>
            </a:extLst>
          </p:cNvPr>
          <p:cNvSpPr/>
          <p:nvPr/>
        </p:nvSpPr>
        <p:spPr>
          <a:xfrm>
            <a:off x="2254827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A62CF7-CF27-BB40-C74D-0ABC1E3BEE7D}"/>
              </a:ext>
            </a:extLst>
          </p:cNvPr>
          <p:cNvSpPr/>
          <p:nvPr/>
        </p:nvSpPr>
        <p:spPr>
          <a:xfrm>
            <a:off x="2477629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13D25-F2D5-FD17-DD91-57E4567BF085}"/>
              </a:ext>
            </a:extLst>
          </p:cNvPr>
          <p:cNvSpPr/>
          <p:nvPr/>
        </p:nvSpPr>
        <p:spPr>
          <a:xfrm>
            <a:off x="1156963" y="2323174"/>
            <a:ext cx="122177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F7AF66-D2C0-7D51-BC18-188EC09A1467}"/>
              </a:ext>
            </a:extLst>
          </p:cNvPr>
          <p:cNvSpPr/>
          <p:nvPr/>
        </p:nvSpPr>
        <p:spPr>
          <a:xfrm>
            <a:off x="3841429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853208-F142-FCB2-6571-3CCD8B746409}"/>
              </a:ext>
            </a:extLst>
          </p:cNvPr>
          <p:cNvSpPr/>
          <p:nvPr/>
        </p:nvSpPr>
        <p:spPr>
          <a:xfrm>
            <a:off x="4064231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6EF4E-E50D-304A-5932-49D88537DFAA}"/>
              </a:ext>
            </a:extLst>
          </p:cNvPr>
          <p:cNvSpPr/>
          <p:nvPr/>
        </p:nvSpPr>
        <p:spPr>
          <a:xfrm>
            <a:off x="2694380" y="2323172"/>
            <a:ext cx="1270956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0A1F48-7BF5-E6F1-8E3B-A72028864606}"/>
              </a:ext>
            </a:extLst>
          </p:cNvPr>
          <p:cNvSpPr/>
          <p:nvPr/>
        </p:nvSpPr>
        <p:spPr>
          <a:xfrm>
            <a:off x="521740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4069BF-F512-5F37-7321-E582979A5F7A}"/>
              </a:ext>
            </a:extLst>
          </p:cNvPr>
          <p:cNvSpPr/>
          <p:nvPr/>
        </p:nvSpPr>
        <p:spPr>
          <a:xfrm>
            <a:off x="544020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C2988-74E5-1C81-D16C-0BD107CD8FB8}"/>
              </a:ext>
            </a:extLst>
          </p:cNvPr>
          <p:cNvSpPr/>
          <p:nvPr/>
        </p:nvSpPr>
        <p:spPr>
          <a:xfrm>
            <a:off x="6433684" y="2410810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BFAC34-D092-BDC9-2E68-3B79D2069F8E}"/>
              </a:ext>
            </a:extLst>
          </p:cNvPr>
          <p:cNvSpPr/>
          <p:nvPr/>
        </p:nvSpPr>
        <p:spPr>
          <a:xfrm>
            <a:off x="6656486" y="2410811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8146F-7EA6-6208-C1B5-CA76AA24B701}"/>
              </a:ext>
            </a:extLst>
          </p:cNvPr>
          <p:cNvSpPr/>
          <p:nvPr/>
        </p:nvSpPr>
        <p:spPr>
          <a:xfrm>
            <a:off x="5656444" y="2323171"/>
            <a:ext cx="887323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A5232A-F7E0-F5C4-EE7B-E985BB775B2C}"/>
              </a:ext>
            </a:extLst>
          </p:cNvPr>
          <p:cNvSpPr/>
          <p:nvPr/>
        </p:nvSpPr>
        <p:spPr>
          <a:xfrm>
            <a:off x="795475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598416-58DD-089E-11A6-DE21BAD51969}"/>
              </a:ext>
            </a:extLst>
          </p:cNvPr>
          <p:cNvSpPr/>
          <p:nvPr/>
        </p:nvSpPr>
        <p:spPr>
          <a:xfrm>
            <a:off x="817755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AAB1F9-1D1C-20B9-F135-3BB20B3E14A7}"/>
              </a:ext>
            </a:extLst>
          </p:cNvPr>
          <p:cNvSpPr/>
          <p:nvPr/>
        </p:nvSpPr>
        <p:spPr>
          <a:xfrm>
            <a:off x="8393793" y="2323171"/>
            <a:ext cx="1963051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EB6C5B-6B06-0EAA-9DBA-C908C7C9B852}"/>
              </a:ext>
            </a:extLst>
          </p:cNvPr>
          <p:cNvSpPr/>
          <p:nvPr/>
        </p:nvSpPr>
        <p:spPr>
          <a:xfrm>
            <a:off x="4279335" y="2323174"/>
            <a:ext cx="1048154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98F18-B799-8937-B073-E5E5017F91F9}"/>
              </a:ext>
            </a:extLst>
          </p:cNvPr>
          <p:cNvSpPr/>
          <p:nvPr/>
        </p:nvSpPr>
        <p:spPr>
          <a:xfrm>
            <a:off x="6872722" y="2336988"/>
            <a:ext cx="121102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7855C-926C-5727-9A5B-3CEFDDC10D07}"/>
              </a:ext>
            </a:extLst>
          </p:cNvPr>
          <p:cNvSpPr txBox="1"/>
          <p:nvPr/>
        </p:nvSpPr>
        <p:spPr>
          <a:xfrm>
            <a:off x="1156962" y="4312801"/>
            <a:ext cx="5435427" cy="1783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"context"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retriever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format_docs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400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"question"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RunnablePassthrough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CH" sz="14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prompt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llm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StrOutputParser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"What is LangChain?"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7AAEC-738E-A35D-2547-9540B4D2D5E1}"/>
              </a:ext>
            </a:extLst>
          </p:cNvPr>
          <p:cNvSpPr txBox="1"/>
          <p:nvPr/>
        </p:nvSpPr>
        <p:spPr>
          <a:xfrm>
            <a:off x="1007678" y="6243406"/>
            <a:ext cx="25519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https://python.langchain.com/docs/tutorials/rag/</a:t>
            </a:r>
          </a:p>
        </p:txBody>
      </p:sp>
    </p:spTree>
    <p:extLst>
      <p:ext uri="{BB962C8B-B14F-4D97-AF65-F5344CB8AC3E}">
        <p14:creationId xmlns:p14="http://schemas.microsoft.com/office/powerpoint/2010/main" val="22324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Retrievers, vector-stores &amp;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needed, specifically a </a:t>
            </a:r>
            <a:r>
              <a:rPr lang="en-US" dirty="0">
                <a:solidFill>
                  <a:srgbClr val="FFFF00"/>
                </a:solidFill>
              </a:rPr>
              <a:t>vector-store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Memory</a:t>
            </a:r>
            <a:r>
              <a:rPr lang="en-US" dirty="0"/>
              <a:t> is used to store the state of a conversation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 connect a vector-store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106-69F7-9292-2F46-7E420C4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a chain is too static, we use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23EB-B584-7BED-06A3-7F16B39A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9606" cy="4351338"/>
          </a:xfrm>
        </p:spPr>
        <p:txBody>
          <a:bodyPr/>
          <a:lstStyle/>
          <a:p>
            <a:r>
              <a:rPr lang="en-US" dirty="0"/>
              <a:t>Chains are similar to traditional software: pre-defined workflow</a:t>
            </a:r>
          </a:p>
          <a:p>
            <a:r>
              <a:rPr lang="en-US" dirty="0"/>
              <a:t>Agents </a:t>
            </a:r>
            <a:r>
              <a:rPr lang="en-US" dirty="0">
                <a:solidFill>
                  <a:srgbClr val="FFFF00"/>
                </a:solidFill>
              </a:rPr>
              <a:t>use LLMs </a:t>
            </a:r>
            <a:r>
              <a:rPr lang="en-US" dirty="0"/>
              <a:t>to determine what to do</a:t>
            </a:r>
          </a:p>
          <a:p>
            <a:r>
              <a:rPr lang="en-US" dirty="0"/>
              <a:t>In each step, Agents can use </a:t>
            </a:r>
            <a:r>
              <a:rPr lang="en-US" dirty="0">
                <a:solidFill>
                  <a:srgbClr val="FFFF00"/>
                </a:solidFill>
              </a:rPr>
              <a:t>Tools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Traditional agents follow the </a:t>
            </a:r>
            <a:r>
              <a:rPr lang="en-US" dirty="0">
                <a:solidFill>
                  <a:srgbClr val="FFFF00"/>
                </a:solidFill>
              </a:rPr>
              <a:t>REACT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pattern: </a:t>
            </a:r>
            <a:r>
              <a:rPr lang="en-US" dirty="0" err="1">
                <a:solidFill>
                  <a:srgbClr val="FFFF00"/>
                </a:solidFill>
              </a:rPr>
              <a:t>RE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ason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-</a:t>
            </a:r>
            <a:r>
              <a:rPr lang="en-US" dirty="0">
                <a:solidFill>
                  <a:srgbClr val="FFFF00"/>
                </a:solidFill>
              </a:rPr>
              <a:t>ACT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Human intervention possible (sometimes recommended, e.g. if you build an investment bot)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375B3-3C55-7DDC-BA9E-CCB87520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398" y="2917393"/>
            <a:ext cx="1328406" cy="262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A0456-77B7-5123-ECEF-39E34042120A}"/>
              </a:ext>
            </a:extLst>
          </p:cNvPr>
          <p:cNvSpPr txBox="1"/>
          <p:nvPr/>
        </p:nvSpPr>
        <p:spPr>
          <a:xfrm>
            <a:off x="10181407" y="3411604"/>
            <a:ext cx="49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Start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AD156-EF2A-DC5E-EF94-271A1233AAF5}"/>
              </a:ext>
            </a:extLst>
          </p:cNvPr>
          <p:cNvSpPr txBox="1"/>
          <p:nvPr/>
        </p:nvSpPr>
        <p:spPr>
          <a:xfrm>
            <a:off x="10140335" y="4010024"/>
            <a:ext cx="57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Agent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CF4BD-111E-6109-DAD1-4264A38B765C}"/>
              </a:ext>
            </a:extLst>
          </p:cNvPr>
          <p:cNvSpPr txBox="1"/>
          <p:nvPr/>
        </p:nvSpPr>
        <p:spPr>
          <a:xfrm>
            <a:off x="9968633" y="47890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Tool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5FCD7-48B0-87FB-7825-80AD67FBA593}"/>
              </a:ext>
            </a:extLst>
          </p:cNvPr>
          <p:cNvSpPr txBox="1"/>
          <p:nvPr/>
        </p:nvSpPr>
        <p:spPr>
          <a:xfrm>
            <a:off x="10677795" y="47785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End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7412A-1D57-C196-9FD1-3778532A6DC7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https://langchain-ai.github.io/langgraph/reference/prebuilt/#langgraph.prebuilt.chat_agent_executor.create_react_agent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277CD-9BE2-DFB5-3027-9B0AA3B9D43E}"/>
              </a:ext>
            </a:extLst>
          </p:cNvPr>
          <p:cNvSpPr txBox="1"/>
          <p:nvPr/>
        </p:nvSpPr>
        <p:spPr>
          <a:xfrm>
            <a:off x="10802393" y="2890959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66689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 agent is nothing without a </a:t>
            </a:r>
            <a:r>
              <a:rPr lang="en-US" sz="4000" dirty="0">
                <a:solidFill>
                  <a:srgbClr val="FFFF00"/>
                </a:solidFill>
              </a:rPr>
              <a:t>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A7EB-239C-A1D5-46A1-4250E3C1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one agent is not enough: </a:t>
            </a:r>
            <a:r>
              <a:rPr lang="en-US" sz="4000" dirty="0">
                <a:solidFill>
                  <a:srgbClr val="FFFF00"/>
                </a:solidFill>
              </a:rPr>
              <a:t>LangGraph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8BF0-CDDB-291F-CFD8-EB27E557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1869" cy="4351338"/>
          </a:xfrm>
        </p:spPr>
        <p:txBody>
          <a:bodyPr/>
          <a:lstStyle/>
          <a:p>
            <a:r>
              <a:rPr lang="en-US" dirty="0"/>
              <a:t>LangGraph takes the REACT pattern to the next level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Multiple agents</a:t>
            </a:r>
            <a:r>
              <a:rPr lang="en-US" dirty="0"/>
              <a:t> can work together</a:t>
            </a:r>
          </a:p>
          <a:p>
            <a:r>
              <a:rPr lang="en-US" dirty="0"/>
              <a:t>Agents reflect on the success of their actions</a:t>
            </a:r>
          </a:p>
          <a:p>
            <a:r>
              <a:rPr lang="en-US" dirty="0"/>
              <a:t>Agents store </a:t>
            </a:r>
            <a:r>
              <a:rPr lang="en-US" dirty="0">
                <a:solidFill>
                  <a:srgbClr val="FFFF00"/>
                </a:solidFill>
              </a:rPr>
              <a:t>Reflections</a:t>
            </a:r>
            <a:r>
              <a:rPr lang="en-US" dirty="0"/>
              <a:t> and take them in to account in following steps</a:t>
            </a:r>
          </a:p>
          <a:p>
            <a:r>
              <a:rPr lang="en-US" dirty="0"/>
              <a:t>LangChain offers also a platform called LangGraph to deploy applications</a:t>
            </a:r>
          </a:p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EF32-18B7-3CAD-7271-1DB9BFF6B08B}"/>
              </a:ext>
            </a:extLst>
          </p:cNvPr>
          <p:cNvSpPr txBox="1"/>
          <p:nvPr/>
        </p:nvSpPr>
        <p:spPr>
          <a:xfrm>
            <a:off x="1007677" y="6243406"/>
            <a:ext cx="54018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arenR"/>
            </a:pPr>
            <a:r>
              <a:rPr lang="de-CH" sz="800" dirty="0">
                <a:hlinkClick r:id="rId2"/>
              </a:rPr>
              <a:t>https://langchain-ai.github.io/langgraphjs/tutorials/reflection/reflection</a:t>
            </a:r>
            <a:endParaRPr lang="de-CH" sz="800" dirty="0"/>
          </a:p>
          <a:p>
            <a:pPr marL="228600" indent="-228600">
              <a:buAutoNum type="arabicParenR"/>
            </a:pPr>
            <a:r>
              <a:rPr lang="de-CH" sz="800" dirty="0"/>
              <a:t>General intro: </a:t>
            </a:r>
            <a:r>
              <a:rPr lang="en-US" sz="800" dirty="0">
                <a:hlinkClick r:id="rId3"/>
              </a:rPr>
              <a:t>https://langchain-ai.github.io/langgraph/concepts/high_level/#core-principles</a:t>
            </a: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6E0CD-63A4-AFF6-87F7-284E15A2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66" y="2197326"/>
            <a:ext cx="5070040" cy="3468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F99E9-56DD-6DE7-5630-ACA425935935}"/>
              </a:ext>
            </a:extLst>
          </p:cNvPr>
          <p:cNvSpPr txBox="1"/>
          <p:nvPr/>
        </p:nvSpPr>
        <p:spPr>
          <a:xfrm>
            <a:off x="10993981" y="2197326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40285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DE3E-451A-2F4E-E9CD-4DFDEAB9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80DE-56BB-6C14-5CD4-63D424A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strength of LangChain is the availability of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>
                <a:solidFill>
                  <a:srgbClr val="FFFF00"/>
                </a:solidFill>
              </a:rPr>
              <a:t>Models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Stores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Agents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, etc.</a:t>
            </a:r>
          </a:p>
          <a:p>
            <a:r>
              <a:rPr lang="en-US" dirty="0"/>
              <a:t>Examples for LLMs are:</a:t>
            </a:r>
          </a:p>
          <a:p>
            <a:pPr lvl="1"/>
            <a:r>
              <a:rPr lang="en-US" dirty="0"/>
              <a:t>OpenAI</a:t>
            </a:r>
          </a:p>
          <a:p>
            <a:pPr lvl="1"/>
            <a:r>
              <a:rPr lang="en-US" dirty="0"/>
              <a:t>Anthropic</a:t>
            </a:r>
          </a:p>
          <a:p>
            <a:pPr lvl="1"/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There also things like a wrapper that allows using </a:t>
            </a:r>
            <a:r>
              <a:rPr lang="en-US" dirty="0" err="1"/>
              <a:t>Sql</a:t>
            </a:r>
            <a:r>
              <a:rPr lang="en-US" dirty="0"/>
              <a:t> Server as </a:t>
            </a:r>
            <a:r>
              <a:rPr lang="en-US" dirty="0" err="1"/>
              <a:t>VectorStore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1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8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4178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Why</a:t>
            </a:r>
            <a:r>
              <a:rPr lang="en-US" sz="4000" dirty="0"/>
              <a:t> do we need something like LangChain?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What</a:t>
            </a:r>
            <a:r>
              <a:rPr lang="en-US" sz="4000" dirty="0"/>
              <a:t> are the components of LangChain?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How </a:t>
            </a:r>
            <a:r>
              <a:rPr lang="en-US" sz="4000" dirty="0"/>
              <a:t>is LangChain used?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1851-D205-E2A4-2DD7-BCDF6955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</a:t>
            </a:r>
            <a:r>
              <a:rPr lang="en-US" dirty="0">
                <a:solidFill>
                  <a:srgbClr val="FFFF00"/>
                </a:solidFill>
              </a:rPr>
              <a:t>LangSmith</a:t>
            </a:r>
            <a:endParaRPr lang="de-CH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170D-C335-44DC-6122-DE15455A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LangSmith is a </a:t>
            </a:r>
            <a:r>
              <a:rPr lang="en-US" dirty="0">
                <a:solidFill>
                  <a:srgbClr val="FFFF00"/>
                </a:solidFill>
              </a:rPr>
              <a:t>commercial platform </a:t>
            </a:r>
            <a:r>
              <a:rPr lang="en-US" dirty="0"/>
              <a:t>offered by LangChain</a:t>
            </a:r>
          </a:p>
          <a:p>
            <a:r>
              <a:rPr lang="en-US" dirty="0"/>
              <a:t>It allows </a:t>
            </a:r>
            <a:r>
              <a:rPr lang="en-US" dirty="0">
                <a:solidFill>
                  <a:srgbClr val="FFFF00"/>
                </a:solidFill>
              </a:rPr>
              <a:t>monitoring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evaluating</a:t>
            </a:r>
            <a:r>
              <a:rPr lang="en-US" dirty="0"/>
              <a:t> LLM based applications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1B3F1-DDEF-C775-6287-EEA49C0B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3038338"/>
            <a:ext cx="604837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2B1D9-6A4E-F039-926A-1C632864A1E8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https://docs.smith.langchain.com/evaluation/concepts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FF293-ACC5-53FD-261F-A183354758E3}"/>
              </a:ext>
            </a:extLst>
          </p:cNvPr>
          <p:cNvSpPr txBox="1"/>
          <p:nvPr/>
        </p:nvSpPr>
        <p:spPr>
          <a:xfrm>
            <a:off x="8747169" y="3038338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59189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7F5A-B0FA-7B50-3B22-2D5C15ED4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953"/>
            <a:ext cx="10515600" cy="1325563"/>
          </a:xfrm>
        </p:spPr>
        <p:txBody>
          <a:bodyPr/>
          <a:lstStyle/>
          <a:p>
            <a:r>
              <a:rPr lang="en-US" dirty="0"/>
              <a:t>Summary of components</a:t>
            </a:r>
            <a:endParaRPr lang="de-CH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7C2547-DB0B-BA8E-DD08-A4CD4426A91D}"/>
              </a:ext>
            </a:extLst>
          </p:cNvPr>
          <p:cNvGrpSpPr/>
          <p:nvPr/>
        </p:nvGrpSpPr>
        <p:grpSpPr>
          <a:xfrm>
            <a:off x="2691078" y="3908521"/>
            <a:ext cx="2454443" cy="2027070"/>
            <a:chOff x="5894473" y="3859254"/>
            <a:chExt cx="2454443" cy="2027070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665E320D-0185-9E5C-161E-45FE444E4039}"/>
                </a:ext>
              </a:extLst>
            </p:cNvPr>
            <p:cNvSpPr/>
            <p:nvPr/>
          </p:nvSpPr>
          <p:spPr>
            <a:xfrm>
              <a:off x="5894473" y="3859254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652D55-9242-1EF5-221B-439E38DE9E89}"/>
                </a:ext>
              </a:extLst>
            </p:cNvPr>
            <p:cNvSpPr txBox="1"/>
            <p:nvPr/>
          </p:nvSpPr>
          <p:spPr>
            <a:xfrm>
              <a:off x="5968516" y="4784689"/>
              <a:ext cx="233833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Retrievers &amp;</a:t>
              </a:r>
            </a:p>
            <a:p>
              <a:pPr algn="ctr"/>
              <a:r>
                <a:rPr lang="en-US" sz="3200" dirty="0"/>
                <a:t>Stores</a:t>
              </a:r>
              <a:endParaRPr lang="de-CH" sz="3200" dirty="0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3DE8F22-0F2C-8396-FD99-6AB9B870B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45351" y="3976565"/>
              <a:ext cx="857788" cy="85778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79E8EBE-F8EC-3608-4384-787F2542F649}"/>
              </a:ext>
            </a:extLst>
          </p:cNvPr>
          <p:cNvGrpSpPr/>
          <p:nvPr/>
        </p:nvGrpSpPr>
        <p:grpSpPr>
          <a:xfrm>
            <a:off x="4763576" y="2850322"/>
            <a:ext cx="2454443" cy="2027070"/>
            <a:chOff x="5907503" y="1723900"/>
            <a:chExt cx="2454443" cy="2027070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BACCCB26-8C69-3AC3-5CED-270F7F2A5CCB}"/>
                </a:ext>
              </a:extLst>
            </p:cNvPr>
            <p:cNvSpPr/>
            <p:nvPr/>
          </p:nvSpPr>
          <p:spPr>
            <a:xfrm>
              <a:off x="5907503" y="172390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9F4669-0BB1-6F7C-D046-D6B5CD9F2CD5}"/>
                </a:ext>
              </a:extLst>
            </p:cNvPr>
            <p:cNvSpPr txBox="1"/>
            <p:nvPr/>
          </p:nvSpPr>
          <p:spPr>
            <a:xfrm>
              <a:off x="6485025" y="2986739"/>
              <a:ext cx="140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Agents</a:t>
              </a:r>
              <a:endParaRPr lang="de-CH" sz="3200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643E0D-0E2D-96B0-8782-3045B0E84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5026" y="1827343"/>
              <a:ext cx="1159396" cy="115939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F54244C-83A8-00E3-0071-18F8D96B1DBE}"/>
              </a:ext>
            </a:extLst>
          </p:cNvPr>
          <p:cNvGrpSpPr/>
          <p:nvPr/>
        </p:nvGrpSpPr>
        <p:grpSpPr>
          <a:xfrm>
            <a:off x="6787997" y="1792123"/>
            <a:ext cx="2454443" cy="2027070"/>
            <a:chOff x="1828801" y="1702720"/>
            <a:chExt cx="2454443" cy="2027070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0DFAC806-E1DA-5FC8-D817-DC210E52A167}"/>
                </a:ext>
              </a:extLst>
            </p:cNvPr>
            <p:cNvSpPr/>
            <p:nvPr/>
          </p:nvSpPr>
          <p:spPr>
            <a:xfrm>
              <a:off x="1828801" y="170272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D967FC-E659-E99D-0FAC-EB5D9AEE9EAC}"/>
                </a:ext>
              </a:extLst>
            </p:cNvPr>
            <p:cNvSpPr txBox="1"/>
            <p:nvPr/>
          </p:nvSpPr>
          <p:spPr>
            <a:xfrm>
              <a:off x="2490595" y="2903875"/>
              <a:ext cx="1181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Tools</a:t>
              </a:r>
              <a:endParaRPr lang="de-CH" sz="32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F7F955-B21A-E712-00CF-D5E49DA3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0595" y="1866938"/>
              <a:ext cx="1031626" cy="100583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287FB7-F53D-573E-AAC3-840FF7B970AF}"/>
              </a:ext>
            </a:extLst>
          </p:cNvPr>
          <p:cNvGrpSpPr/>
          <p:nvPr/>
        </p:nvGrpSpPr>
        <p:grpSpPr>
          <a:xfrm>
            <a:off x="690865" y="2820937"/>
            <a:ext cx="2454443" cy="2027070"/>
            <a:chOff x="3874168" y="2773529"/>
            <a:chExt cx="2454443" cy="2027070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E0F27B3-A357-5B91-8D81-525C800B1C11}"/>
                </a:ext>
              </a:extLst>
            </p:cNvPr>
            <p:cNvSpPr/>
            <p:nvPr/>
          </p:nvSpPr>
          <p:spPr>
            <a:xfrm>
              <a:off x="3874168" y="2773529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D0FA4C-2313-CD18-AA18-7900B7781EE1}"/>
                </a:ext>
              </a:extLst>
            </p:cNvPr>
            <p:cNvSpPr txBox="1"/>
            <p:nvPr/>
          </p:nvSpPr>
          <p:spPr>
            <a:xfrm>
              <a:off x="4463792" y="4163795"/>
              <a:ext cx="1407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Chains</a:t>
              </a:r>
              <a:endParaRPr lang="de-CH" sz="3200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B55712-87E7-AC38-B8AE-FF6EBCB8F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9252" y="2952704"/>
              <a:ext cx="1297172" cy="1297172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A65E26C-352C-C8B4-F60D-54D6FF279E07}"/>
              </a:ext>
            </a:extLst>
          </p:cNvPr>
          <p:cNvGrpSpPr/>
          <p:nvPr/>
        </p:nvGrpSpPr>
        <p:grpSpPr>
          <a:xfrm>
            <a:off x="2739154" y="1773270"/>
            <a:ext cx="2454443" cy="2027070"/>
            <a:chOff x="1849746" y="3842230"/>
            <a:chExt cx="2454443" cy="2027070"/>
          </a:xfrm>
        </p:grpSpPr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2061CD6E-C447-3FE4-F007-E965580A8E40}"/>
                </a:ext>
              </a:extLst>
            </p:cNvPr>
            <p:cNvSpPr/>
            <p:nvPr/>
          </p:nvSpPr>
          <p:spPr>
            <a:xfrm>
              <a:off x="1849746" y="384223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323F1A-D3CA-552C-1DDC-9CA209E0B855}"/>
                </a:ext>
              </a:extLst>
            </p:cNvPr>
            <p:cNvSpPr txBox="1"/>
            <p:nvPr/>
          </p:nvSpPr>
          <p:spPr>
            <a:xfrm>
              <a:off x="2322095" y="5126126"/>
              <a:ext cx="15520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Models</a:t>
              </a:r>
              <a:endParaRPr lang="de-CH" sz="32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CD47C6-4607-8682-DC94-32AF7BC2E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1134" y="4034212"/>
              <a:ext cx="1147611" cy="114761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1BF1C23-24A6-2A73-54BD-DBCFAF54FE98}"/>
              </a:ext>
            </a:extLst>
          </p:cNvPr>
          <p:cNvGrpSpPr/>
          <p:nvPr/>
        </p:nvGrpSpPr>
        <p:grpSpPr>
          <a:xfrm>
            <a:off x="6787997" y="3907405"/>
            <a:ext cx="2454443" cy="2027070"/>
            <a:chOff x="7940837" y="2799640"/>
            <a:chExt cx="2454443" cy="2027070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18624355-A8D2-05AA-B67A-4B6A0A8305C5}"/>
                </a:ext>
              </a:extLst>
            </p:cNvPr>
            <p:cNvSpPr/>
            <p:nvPr/>
          </p:nvSpPr>
          <p:spPr>
            <a:xfrm>
              <a:off x="7940837" y="279964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A98E108-350F-F50D-12C8-69EBC69F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77901" y="2903875"/>
              <a:ext cx="1461905" cy="119040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6A2860-D878-1A75-903D-F2CA7928E25B}"/>
                </a:ext>
              </a:extLst>
            </p:cNvPr>
            <p:cNvSpPr txBox="1"/>
            <p:nvPr/>
          </p:nvSpPr>
          <p:spPr>
            <a:xfrm>
              <a:off x="8183371" y="3934824"/>
              <a:ext cx="19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LangGraph</a:t>
              </a:r>
              <a:endParaRPr lang="de-CH" sz="32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9359BA-446A-4F7F-2649-6D2F47CBAE28}"/>
              </a:ext>
            </a:extLst>
          </p:cNvPr>
          <p:cNvGrpSpPr/>
          <p:nvPr/>
        </p:nvGrpSpPr>
        <p:grpSpPr>
          <a:xfrm>
            <a:off x="8812419" y="2856550"/>
            <a:ext cx="2454443" cy="2027070"/>
            <a:chOff x="9939200" y="3875380"/>
            <a:chExt cx="2454443" cy="2027070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0BFA814A-9062-9971-B913-88D952E737E4}"/>
                </a:ext>
              </a:extLst>
            </p:cNvPr>
            <p:cNvSpPr/>
            <p:nvPr/>
          </p:nvSpPr>
          <p:spPr>
            <a:xfrm>
              <a:off x="9939200" y="3875380"/>
              <a:ext cx="2454443" cy="2027070"/>
            </a:xfrm>
            <a:prstGeom prst="hex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2F525CA-1763-53EA-24AD-D2831CB61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05153" y="4082800"/>
              <a:ext cx="780827" cy="78321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568F25-33EF-0D6A-FEE0-3A8F6F7C8E5A}"/>
                </a:ext>
              </a:extLst>
            </p:cNvPr>
            <p:cNvSpPr txBox="1"/>
            <p:nvPr/>
          </p:nvSpPr>
          <p:spPr>
            <a:xfrm>
              <a:off x="10207282" y="4935801"/>
              <a:ext cx="19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LangSmith</a:t>
              </a:r>
              <a:endParaRPr lang="de-CH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638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00"/>
                </a:solidFill>
              </a:rPr>
              <a:t>How </a:t>
            </a:r>
            <a:br>
              <a:rPr lang="en-US" sz="3200" dirty="0">
                <a:solidFill>
                  <a:srgbClr val="FFFF00"/>
                </a:solidFill>
              </a:rPr>
            </a:br>
            <a:r>
              <a:rPr lang="en-US" sz="3200" dirty="0"/>
              <a:t>is LangChain used?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Chain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See sample code: </a:t>
            </a:r>
          </a:p>
          <a:p>
            <a:pPr lvl="1"/>
            <a:r>
              <a:rPr lang="en-US" dirty="0"/>
              <a:t>main_petname.py</a:t>
            </a:r>
          </a:p>
          <a:p>
            <a:pPr lvl="1"/>
            <a:r>
              <a:rPr lang="en-US" dirty="0"/>
              <a:t>main_recipe_generator.py</a:t>
            </a:r>
          </a:p>
          <a:p>
            <a:pPr lvl="1"/>
            <a:r>
              <a:rPr lang="en-US" dirty="0"/>
              <a:t>main_youtube.py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main_travel_agent.py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LangGraph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langgraph.ipynb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Code is published here: https://github.com/ps78/langchain_starter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5C72B-1854-5219-1A12-9244D8AB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39E0-82BA-8E9B-77EC-F2725627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34BF-C776-2A2F-7B31-ACE00B91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LangChain to build LLM applications, but it makes everything </a:t>
            </a:r>
            <a:r>
              <a:rPr lang="en-US" dirty="0">
                <a:solidFill>
                  <a:srgbClr val="FFFF00"/>
                </a:solidFill>
              </a:rPr>
              <a:t>a lot easier</a:t>
            </a:r>
            <a:r>
              <a:rPr lang="en-US" dirty="0"/>
              <a:t>!</a:t>
            </a:r>
          </a:p>
          <a:p>
            <a:r>
              <a:rPr lang="en-US" dirty="0"/>
              <a:t>LangChain allows to </a:t>
            </a:r>
            <a:r>
              <a:rPr lang="en-US" dirty="0">
                <a:solidFill>
                  <a:srgbClr val="FFFF00"/>
                </a:solidFill>
              </a:rPr>
              <a:t>focus</a:t>
            </a:r>
            <a:r>
              <a:rPr lang="en-US" dirty="0"/>
              <a:t> on the </a:t>
            </a:r>
            <a:r>
              <a:rPr lang="en-US" dirty="0">
                <a:solidFill>
                  <a:srgbClr val="FFFF00"/>
                </a:solidFill>
              </a:rPr>
              <a:t>core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logic</a:t>
            </a:r>
            <a:r>
              <a:rPr lang="en-US" dirty="0"/>
              <a:t>, takes away a lot of boiler plate code</a:t>
            </a:r>
          </a:p>
          <a:p>
            <a:r>
              <a:rPr lang="en-US" dirty="0"/>
              <a:t>It’s easy to learn, </a:t>
            </a:r>
            <a:r>
              <a:rPr lang="en-US" dirty="0">
                <a:solidFill>
                  <a:srgbClr val="FFFF00"/>
                </a:solidFill>
              </a:rPr>
              <a:t>documentation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tutorial</a:t>
            </a:r>
            <a:r>
              <a:rPr lang="en-US" dirty="0"/>
              <a:t> are very good</a:t>
            </a:r>
          </a:p>
          <a:p>
            <a:r>
              <a:rPr lang="en-US" dirty="0"/>
              <a:t>But: the library </a:t>
            </a:r>
            <a:r>
              <a:rPr lang="en-US" dirty="0">
                <a:solidFill>
                  <a:srgbClr val="FFFF00"/>
                </a:solidFill>
              </a:rPr>
              <a:t>evolves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quickly</a:t>
            </a:r>
            <a:r>
              <a:rPr lang="en-US" dirty="0"/>
              <a:t>, APIs change regularly. Be prepared for frequent updates of your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2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&lt;appendix&gt;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–-name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9FEE2F-5BAC-5E29-F1AE-A1617F3D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4DD093-88D5-A353-FBFD-25219E050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E346BD-E1E6-A366-64C4-B6128A904280}"/>
              </a:ext>
            </a:extLst>
          </p:cNvPr>
          <p:cNvSpPr/>
          <p:nvPr/>
        </p:nvSpPr>
        <p:spPr>
          <a:xfrm>
            <a:off x="5618747" y="577516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Applications using LLMs face </a:t>
            </a:r>
            <a:r>
              <a:rPr lang="en-US" sz="2400" dirty="0">
                <a:solidFill>
                  <a:srgbClr val="FFFF00"/>
                </a:solidFill>
              </a:rPr>
              <a:t>specific challenges </a:t>
            </a:r>
            <a:r>
              <a:rPr lang="en-US" sz="2400" dirty="0"/>
              <a:t>that are not present in traditional applications, such as </a:t>
            </a:r>
            <a:r>
              <a:rPr lang="en-US" sz="2400" dirty="0">
                <a:solidFill>
                  <a:srgbClr val="FFFF00"/>
                </a:solidFill>
              </a:rPr>
              <a:t>fragility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FF00"/>
                </a:solidFill>
              </a:rPr>
              <a:t>non-determinism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fuzzy data </a:t>
            </a:r>
            <a:endParaRPr lang="de-CH" sz="2400" dirty="0">
              <a:solidFill>
                <a:srgbClr val="FFFF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1946D-9F4E-18E8-6F1F-1F9377C68603}"/>
              </a:ext>
            </a:extLst>
          </p:cNvPr>
          <p:cNvSpPr/>
          <p:nvPr/>
        </p:nvSpPr>
        <p:spPr>
          <a:xfrm>
            <a:off x="5618747" y="2522998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Key abstractions offered by LangChain are </a:t>
            </a:r>
            <a:r>
              <a:rPr lang="en-US" sz="2400" dirty="0">
                <a:solidFill>
                  <a:srgbClr val="FFFF00"/>
                </a:solidFill>
              </a:rPr>
              <a:t>Chains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FF00"/>
                </a:solidFill>
              </a:rPr>
              <a:t>Agents</a:t>
            </a:r>
            <a:r>
              <a:rPr lang="en-US" sz="2400" dirty="0"/>
              <a:t> and </a:t>
            </a:r>
            <a:r>
              <a:rPr lang="en-US" sz="2400" dirty="0" err="1">
                <a:solidFill>
                  <a:srgbClr val="FFFF00"/>
                </a:solidFill>
              </a:rPr>
              <a:t>VectorStores</a:t>
            </a:r>
            <a:r>
              <a:rPr lang="en-US" sz="2400" dirty="0"/>
              <a:t>. These allow for concise code using the </a:t>
            </a:r>
            <a:r>
              <a:rPr lang="en-US" sz="2400" dirty="0">
                <a:solidFill>
                  <a:srgbClr val="FFFF00"/>
                </a:solidFill>
              </a:rPr>
              <a:t>LCEL</a:t>
            </a:r>
            <a:r>
              <a:rPr lang="en-US" sz="2400" dirty="0"/>
              <a:t> expression language</a:t>
            </a:r>
            <a:endParaRPr lang="de-C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9FDB9F-0B4E-0CD1-7FF0-1437F0F9BCD2}"/>
              </a:ext>
            </a:extLst>
          </p:cNvPr>
          <p:cNvSpPr/>
          <p:nvPr/>
        </p:nvSpPr>
        <p:spPr>
          <a:xfrm>
            <a:off x="5618747" y="4468480"/>
            <a:ext cx="5735053" cy="1708483"/>
          </a:xfrm>
          <a:prstGeom prst="rect">
            <a:avLst/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Implementations of simple chain and agent-based </a:t>
            </a:r>
            <a:r>
              <a:rPr lang="en-US" sz="2400" dirty="0">
                <a:solidFill>
                  <a:srgbClr val="FFFF00"/>
                </a:solidFill>
              </a:rPr>
              <a:t>example applications </a:t>
            </a:r>
            <a:r>
              <a:rPr lang="en-US" sz="2400" dirty="0"/>
              <a:t>will be shown, as well as a more complex RAG example</a:t>
            </a:r>
            <a:endParaRPr lang="de-CH" sz="2400" dirty="0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0113BB3D-B2CE-89B5-35A6-FB019DC8A908}"/>
              </a:ext>
            </a:extLst>
          </p:cNvPr>
          <p:cNvSpPr/>
          <p:nvPr/>
        </p:nvSpPr>
        <p:spPr>
          <a:xfrm>
            <a:off x="838200" y="1401677"/>
            <a:ext cx="4527884" cy="4054643"/>
          </a:xfrm>
          <a:prstGeom prst="homePlate">
            <a:avLst>
              <a:gd name="adj" fmla="val 8160"/>
            </a:avLst>
          </a:prstGeom>
          <a:solidFill>
            <a:srgbClr val="A53F51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LangChain is a rapidly evolving powerful software </a:t>
            </a:r>
            <a:r>
              <a:rPr lang="en-US" sz="2800" dirty="0">
                <a:solidFill>
                  <a:srgbClr val="FFFF00"/>
                </a:solidFill>
              </a:rPr>
              <a:t>library for Python </a:t>
            </a:r>
            <a:r>
              <a:rPr lang="en-US" sz="2800" dirty="0"/>
              <a:t>that helps building </a:t>
            </a:r>
            <a:r>
              <a:rPr lang="en-US" sz="2800" dirty="0">
                <a:solidFill>
                  <a:srgbClr val="FFFF00"/>
                </a:solidFill>
              </a:rPr>
              <a:t>LLM-powered applications</a:t>
            </a:r>
            <a:endParaRPr lang="de-CH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54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"https://mydeployment.openai.azure.com/"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"2024-10-01-preview"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from company 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do we need something like langchain?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>
          <a:xfrm>
            <a:off x="338316" y="-22225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905B-6901-8345-4CA1-C6D3E899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D21B-715B-676C-A080-E258A7DE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Defining terms: what is an LLM?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8D4F-6FAD-0524-19CD-B4994B3E5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</a:t>
            </a:r>
            <a:r>
              <a:rPr lang="en-US" dirty="0">
                <a:solidFill>
                  <a:srgbClr val="FFFF00"/>
                </a:solidFill>
              </a:rPr>
              <a:t>output natural language </a:t>
            </a:r>
            <a:r>
              <a:rPr lang="en-US" dirty="0"/>
              <a:t>text based on </a:t>
            </a:r>
            <a:r>
              <a:rPr lang="en-US" dirty="0">
                <a:solidFill>
                  <a:srgbClr val="FFFF00"/>
                </a:solidFill>
              </a:rPr>
              <a:t>natural language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55A5BE-4EEB-3759-CD31-8BDF4DB7D516}"/>
              </a:ext>
            </a:extLst>
          </p:cNvPr>
          <p:cNvGrpSpPr/>
          <p:nvPr/>
        </p:nvGrpSpPr>
        <p:grpSpPr>
          <a:xfrm>
            <a:off x="2051227" y="2880494"/>
            <a:ext cx="8760208" cy="974144"/>
            <a:chOff x="2199070" y="4295129"/>
            <a:chExt cx="8564067" cy="7359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C106ED-F561-0C40-533F-AB4D51F3D0C2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C2CC5D-900C-EACE-2FED-412770374075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481C81-746D-DB98-8FE0-71806750893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DF212-5879-5ED4-C805-A8B67431B22B}"/>
                </a:ext>
              </a:extLst>
            </p:cNvPr>
            <p:cNvSpPr txBox="1"/>
            <p:nvPr/>
          </p:nvSpPr>
          <p:spPr>
            <a:xfrm>
              <a:off x="2948288" y="4295129"/>
              <a:ext cx="1148868" cy="39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718A0A-E2A2-554B-F7F6-D9DCE3DA9513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59A9ED-1582-F330-8256-5663BF656FBD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13F55F-1D39-F5BD-B5CC-4CCE246159EA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A55094-D5CD-61BE-4266-F0E21023B25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EA93B2-2BC5-7265-1921-8F550F498BD8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E832D8-EBDD-1753-D1D1-57E2A1AD1A03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C62C36-EE01-76C5-2E8D-FBA8D351AA1A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6123C-E7B1-5AEB-E2D6-794CE5580D7D}"/>
                </a:ext>
              </a:extLst>
            </p:cNvPr>
            <p:cNvSpPr txBox="1"/>
            <p:nvPr/>
          </p:nvSpPr>
          <p:spPr>
            <a:xfrm>
              <a:off x="9181934" y="4434634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6F31784-7E60-8439-CAD0-95FA838076D2}"/>
              </a:ext>
            </a:extLst>
          </p:cNvPr>
          <p:cNvSpPr/>
          <p:nvPr/>
        </p:nvSpPr>
        <p:spPr>
          <a:xfrm>
            <a:off x="2061099" y="5000234"/>
            <a:ext cx="1158162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9ACA6-32A1-A0FF-B187-E2FA0E5F8E8E}"/>
              </a:ext>
            </a:extLst>
          </p:cNvPr>
          <p:cNvSpPr/>
          <p:nvPr/>
        </p:nvSpPr>
        <p:spPr>
          <a:xfrm>
            <a:off x="3925785" y="5004170"/>
            <a:ext cx="982527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659BE6-4329-5D7A-1C96-24332014A47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3219261" y="5345834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FB66C2-B0FF-5411-13B1-5153261D10D7}"/>
              </a:ext>
            </a:extLst>
          </p:cNvPr>
          <p:cNvSpPr/>
          <p:nvPr/>
        </p:nvSpPr>
        <p:spPr>
          <a:xfrm>
            <a:off x="5614837" y="4999549"/>
            <a:ext cx="1192275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90ED06-E0FA-E820-150B-E5023C299868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4908312" y="5345149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5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Traditional ML model vs. LLM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to train in the order of </a:t>
            </a:r>
            <a:r>
              <a:rPr lang="en-US" sz="2400" dirty="0">
                <a:solidFill>
                  <a:srgbClr val="FFFF00"/>
                </a:solidFill>
              </a:rPr>
              <a:t>1000’s to millions</a:t>
            </a:r>
            <a:endParaRPr lang="en-US" sz="2400" dirty="0"/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need to be </a:t>
            </a:r>
            <a:r>
              <a:rPr lang="en-US" sz="2400" dirty="0">
                <a:solidFill>
                  <a:srgbClr val="FFFF00"/>
                </a:solidFill>
              </a:rPr>
              <a:t>trained from scratch </a:t>
            </a:r>
            <a:r>
              <a:rPr lang="en-US" sz="2400" dirty="0"/>
              <a:t>input-features are specific to problem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GPU</a:t>
            </a:r>
            <a:r>
              <a:rPr lang="en-US" sz="2400" dirty="0"/>
              <a:t> beneficial for efficient training. 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is very fast, </a:t>
            </a:r>
            <a:r>
              <a:rPr lang="en-US" sz="2400" dirty="0">
                <a:solidFill>
                  <a:srgbClr val="FFFF00"/>
                </a:solidFill>
              </a:rPr>
              <a:t>no special hardware </a:t>
            </a:r>
            <a:r>
              <a:rPr lang="en-US" sz="24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Large language model (LLM)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in the </a:t>
            </a:r>
            <a:r>
              <a:rPr lang="en-US" sz="2400" dirty="0">
                <a:solidFill>
                  <a:srgbClr val="FFFF00"/>
                </a:solidFill>
              </a:rPr>
              <a:t>billions</a:t>
            </a:r>
            <a:r>
              <a:rPr lang="en-US" sz="2400" dirty="0"/>
              <a:t> (e.g. Llama2-&gt;80 b, GPT4 supposedly &gt; 1 trillion)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are </a:t>
            </a:r>
            <a:r>
              <a:rPr lang="en-US" sz="2400" dirty="0">
                <a:solidFill>
                  <a:srgbClr val="FFFF00"/>
                </a:solidFill>
              </a:rPr>
              <a:t>pre-trained</a:t>
            </a:r>
            <a:r>
              <a:rPr lang="en-US" sz="2400" dirty="0"/>
              <a:t>, can be applied to many problems without any fine-tuning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Multiple servers</a:t>
            </a:r>
            <a:r>
              <a:rPr lang="en-US" sz="2400" dirty="0"/>
              <a:t> required for training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also </a:t>
            </a:r>
            <a:r>
              <a:rPr lang="en-US" sz="2400" dirty="0">
                <a:solidFill>
                  <a:srgbClr val="FFFF00"/>
                </a:solidFill>
              </a:rPr>
              <a:t>requires GPU </a:t>
            </a:r>
            <a:r>
              <a:rPr lang="en-US" sz="24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Three categories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90329"/>
            <a:ext cx="3153338" cy="4113054"/>
          </a:xfrm>
        </p:spPr>
        <p:txBody>
          <a:bodyPr anchor="t" anchorCtr="0">
            <a:normAutofit/>
          </a:bodyPr>
          <a:lstStyle/>
          <a:p>
            <a:r>
              <a:rPr lang="en-US" sz="2400" b="1" dirty="0"/>
              <a:t>Traditional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276852-535F-8197-F04B-E7B2846BFAB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170836" y="1790329"/>
            <a:ext cx="3112138" cy="4113054"/>
          </a:xfrm>
        </p:spPr>
        <p:txBody>
          <a:bodyPr/>
          <a:lstStyle/>
          <a:p>
            <a:r>
              <a:rPr lang="en-US" sz="2400" b="1" dirty="0"/>
              <a:t>Machine learning</a:t>
            </a:r>
          </a:p>
          <a:p>
            <a:r>
              <a:rPr lang="en-US" dirty="0"/>
              <a:t>   Training		Usage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53CDF26-4AEA-AFB3-CF61-A64D1D22DD8E}"/>
              </a:ext>
            </a:extLst>
          </p:cNvPr>
          <p:cNvSpPr txBox="1">
            <a:spLocks/>
          </p:cNvSpPr>
          <p:nvPr/>
        </p:nvSpPr>
        <p:spPr>
          <a:xfrm>
            <a:off x="7611034" y="1790329"/>
            <a:ext cx="358588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(Agentic) LLM application</a:t>
            </a:r>
            <a:endParaRPr lang="de-CH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8270A-9129-E9CF-F21C-0E2571F5CF6F}"/>
              </a:ext>
            </a:extLst>
          </p:cNvPr>
          <p:cNvSpPr/>
          <p:nvPr/>
        </p:nvSpPr>
        <p:spPr>
          <a:xfrm>
            <a:off x="1793515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5E84F13-1A0E-CEA6-F808-5D3000AA3716}"/>
              </a:ext>
            </a:extLst>
          </p:cNvPr>
          <p:cNvSpPr/>
          <p:nvPr/>
        </p:nvSpPr>
        <p:spPr>
          <a:xfrm>
            <a:off x="1802072" y="4856414"/>
            <a:ext cx="1158153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C92EF3-282B-3FE6-A622-A6F60BD91CC9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>
            <a:off x="2372592" y="4314097"/>
            <a:ext cx="8557" cy="5423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E87329F-0452-7A67-0691-5897A1AFC377}"/>
              </a:ext>
            </a:extLst>
          </p:cNvPr>
          <p:cNvSpPr/>
          <p:nvPr/>
        </p:nvSpPr>
        <p:spPr>
          <a:xfrm>
            <a:off x="1800609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A0A9E1-596E-3525-3BF1-109F857D782A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 flipH="1">
            <a:off x="2372592" y="3437433"/>
            <a:ext cx="7094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5DB5D8-0B97-E961-8F45-C88BA5FC5ADD}"/>
              </a:ext>
            </a:extLst>
          </p:cNvPr>
          <p:cNvSpPr/>
          <p:nvPr/>
        </p:nvSpPr>
        <p:spPr>
          <a:xfrm>
            <a:off x="4260112" y="4863543"/>
            <a:ext cx="1159200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FD64EA35-E412-5036-1B8E-D9D96E85D553}"/>
              </a:ext>
            </a:extLst>
          </p:cNvPr>
          <p:cNvSpPr/>
          <p:nvPr/>
        </p:nvSpPr>
        <p:spPr>
          <a:xfrm>
            <a:off x="4253786" y="2924204"/>
            <a:ext cx="1159200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7E17-8148-A0EF-2A9E-701CE1C03F27}"/>
              </a:ext>
            </a:extLst>
          </p:cNvPr>
          <p:cNvSpPr/>
          <p:nvPr/>
        </p:nvSpPr>
        <p:spPr>
          <a:xfrm>
            <a:off x="4253784" y="3835297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44A1C-6A79-37F3-7920-57C4720E5BCB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4833384" y="3417263"/>
            <a:ext cx="2" cy="4180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7FE25D-8EC7-F84A-54DA-6C4996FFB017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833384" y="4314097"/>
            <a:ext cx="6328" cy="5494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FFEA2B3-A999-8BDF-3C07-4054BFA59D90}"/>
              </a:ext>
            </a:extLst>
          </p:cNvPr>
          <p:cNvSpPr/>
          <p:nvPr/>
        </p:nvSpPr>
        <p:spPr>
          <a:xfrm>
            <a:off x="5760899" y="3835297"/>
            <a:ext cx="1159200" cy="48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ED6CB9-EFD5-4060-0042-7E75FD5FF0D6}"/>
              </a:ext>
            </a:extLst>
          </p:cNvPr>
          <p:cNvSpPr/>
          <p:nvPr/>
        </p:nvSpPr>
        <p:spPr>
          <a:xfrm>
            <a:off x="5760897" y="2904033"/>
            <a:ext cx="11592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18C666-8EB0-34A6-7532-7180C8DB4EDB}"/>
              </a:ext>
            </a:extLst>
          </p:cNvPr>
          <p:cNvCxnSpPr>
            <a:cxnSpLocks/>
            <a:stCxn id="63" idx="4"/>
            <a:endCxn id="61" idx="0"/>
          </p:cNvCxnSpPr>
          <p:nvPr/>
        </p:nvCxnSpPr>
        <p:spPr>
          <a:xfrm>
            <a:off x="6340497" y="3437433"/>
            <a:ext cx="2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94937-3C2F-75C7-3EF9-09235A169604}"/>
              </a:ext>
            </a:extLst>
          </p:cNvPr>
          <p:cNvSpPr/>
          <p:nvPr/>
        </p:nvSpPr>
        <p:spPr>
          <a:xfrm>
            <a:off x="5771806" y="4863543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3C95F5-FD5B-55AF-7A37-5F28BE8D205A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>
          <a:xfrm>
            <a:off x="6340499" y="4315638"/>
            <a:ext cx="10907" cy="5479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4727BBA5-B916-FF1E-49FB-A46796AC79E6}"/>
              </a:ext>
            </a:extLst>
          </p:cNvPr>
          <p:cNvCxnSpPr>
            <a:cxnSpLocks/>
            <a:stCxn id="37" idx="2"/>
            <a:endCxn id="69" idx="2"/>
          </p:cNvCxnSpPr>
          <p:nvPr/>
        </p:nvCxnSpPr>
        <p:spPr>
          <a:xfrm rot="16200000" flipH="1">
            <a:off x="5595559" y="4586496"/>
            <a:ext cx="12700" cy="1511694"/>
          </a:xfrm>
          <a:prstGeom prst="curvedConnector3">
            <a:avLst>
              <a:gd name="adj1" fmla="val 1800000"/>
            </a:avLst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FDE26D6-8450-8498-A38D-D85A0C4969D4}"/>
              </a:ext>
            </a:extLst>
          </p:cNvPr>
          <p:cNvSpPr/>
          <p:nvPr/>
        </p:nvSpPr>
        <p:spPr>
          <a:xfrm>
            <a:off x="7802303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App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29E65DC-8473-67F9-74EB-51539082E2BF}"/>
              </a:ext>
            </a:extLst>
          </p:cNvPr>
          <p:cNvSpPr/>
          <p:nvPr/>
        </p:nvSpPr>
        <p:spPr>
          <a:xfrm>
            <a:off x="7802304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45964F8-7B30-1869-7542-9E47BB1BA719}"/>
              </a:ext>
            </a:extLst>
          </p:cNvPr>
          <p:cNvCxnSpPr>
            <a:cxnSpLocks/>
            <a:stCxn id="86" idx="4"/>
            <a:endCxn id="84" idx="0"/>
          </p:cNvCxnSpPr>
          <p:nvPr/>
        </p:nvCxnSpPr>
        <p:spPr>
          <a:xfrm flipH="1">
            <a:off x="8381380" y="3437433"/>
            <a:ext cx="1" cy="39786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6A7F752-5EF2-57E2-B3DC-617680E25CDF}"/>
              </a:ext>
            </a:extLst>
          </p:cNvPr>
          <p:cNvSpPr/>
          <p:nvPr/>
        </p:nvSpPr>
        <p:spPr>
          <a:xfrm>
            <a:off x="8824898" y="4863543"/>
            <a:ext cx="1158154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97449E-248B-08A1-9717-4A00F490E8BE}"/>
              </a:ext>
            </a:extLst>
          </p:cNvPr>
          <p:cNvCxnSpPr>
            <a:cxnSpLocks/>
            <a:stCxn id="121" idx="2"/>
            <a:endCxn id="91" idx="3"/>
          </p:cNvCxnSpPr>
          <p:nvPr/>
        </p:nvCxnSpPr>
        <p:spPr>
          <a:xfrm flipH="1">
            <a:off x="9983052" y="4314097"/>
            <a:ext cx="308985" cy="7888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49F198-0927-3676-A315-C10B298A0F9C}"/>
              </a:ext>
            </a:extLst>
          </p:cNvPr>
          <p:cNvSpPr/>
          <p:nvPr/>
        </p:nvSpPr>
        <p:spPr>
          <a:xfrm>
            <a:off x="9712960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E0E864C-B529-9E68-B69E-D8506497F6AC}"/>
              </a:ext>
            </a:extLst>
          </p:cNvPr>
          <p:cNvCxnSpPr>
            <a:cxnSpLocks/>
            <a:stCxn id="84" idx="3"/>
            <a:endCxn id="121" idx="1"/>
          </p:cNvCxnSpPr>
          <p:nvPr/>
        </p:nvCxnSpPr>
        <p:spPr>
          <a:xfrm>
            <a:off x="8960457" y="4074697"/>
            <a:ext cx="75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1C64C55-A8C9-FC8C-184A-2F518D4053CA}"/>
              </a:ext>
            </a:extLst>
          </p:cNvPr>
          <p:cNvSpPr/>
          <p:nvPr/>
        </p:nvSpPr>
        <p:spPr>
          <a:xfrm>
            <a:off x="10638525" y="6172959"/>
            <a:ext cx="1025378" cy="3192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3BDFFEF-7758-4719-10A8-5EF823EE5D59}"/>
              </a:ext>
            </a:extLst>
          </p:cNvPr>
          <p:cNvSpPr/>
          <p:nvPr/>
        </p:nvSpPr>
        <p:spPr>
          <a:xfrm>
            <a:off x="9596419" y="6172958"/>
            <a:ext cx="1025378" cy="319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FEA312D-9BC5-8498-07F3-4D2F4DE6BCB2}"/>
              </a:ext>
            </a:extLst>
          </p:cNvPr>
          <p:cNvCxnSpPr>
            <a:cxnSpLocks/>
            <a:stCxn id="84" idx="2"/>
            <a:endCxn id="91" idx="1"/>
          </p:cNvCxnSpPr>
          <p:nvPr/>
        </p:nvCxnSpPr>
        <p:spPr>
          <a:xfrm>
            <a:off x="8381380" y="4314097"/>
            <a:ext cx="443518" cy="7888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18FABC5-9128-6836-D1F3-B1FC7FFA5E10}"/>
              </a:ext>
            </a:extLst>
          </p:cNvPr>
          <p:cNvSpPr txBox="1"/>
          <p:nvPr/>
        </p:nvSpPr>
        <p:spPr>
          <a:xfrm>
            <a:off x="5240266" y="5566290"/>
            <a:ext cx="104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82155FD4-F23B-EFDB-B0E0-C42A3012DD48}"/>
              </a:ext>
            </a:extLst>
          </p:cNvPr>
          <p:cNvSpPr/>
          <p:nvPr/>
        </p:nvSpPr>
        <p:spPr>
          <a:xfrm>
            <a:off x="956954" y="1646747"/>
            <a:ext cx="10396846" cy="4437436"/>
          </a:xfrm>
          <a:prstGeom prst="leftRightArrow">
            <a:avLst>
              <a:gd name="adj1" fmla="val 50000"/>
              <a:gd name="adj2" fmla="val 15852"/>
            </a:avLst>
          </a:prstGeom>
          <a:solidFill>
            <a:srgbClr val="FFFFFF">
              <a:alpha val="20000"/>
            </a:srgbClr>
          </a:solidFill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B26E2-74A9-B74E-3500-90E8593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 attempt to classify LLM applications </a:t>
            </a:r>
            <a:r>
              <a:rPr lang="en-US" sz="4000" baseline="30000" dirty="0"/>
              <a:t>1)</a:t>
            </a:r>
            <a:endParaRPr lang="de-CH" sz="4000" baseline="30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DE0D97-8784-4AEC-7D04-5855AF7C2423}"/>
              </a:ext>
            </a:extLst>
          </p:cNvPr>
          <p:cNvSpPr/>
          <p:nvPr/>
        </p:nvSpPr>
        <p:spPr>
          <a:xfrm>
            <a:off x="1004050" y="2137063"/>
            <a:ext cx="2868703" cy="122684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 on docs / knowledge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support bots</a:t>
            </a:r>
            <a:endParaRPr lang="de-C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5BEEDE-28DE-7E24-0931-3B145A3B7639}"/>
              </a:ext>
            </a:extLst>
          </p:cNvPr>
          <p:cNvSpPr/>
          <p:nvPr/>
        </p:nvSpPr>
        <p:spPr>
          <a:xfrm>
            <a:off x="7727577" y="1724674"/>
            <a:ext cx="3536577" cy="12710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Code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generation &amp;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Debugging &amp;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generation</a:t>
            </a:r>
            <a:endParaRPr lang="de-C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FB1EBB-3FD0-7A08-E9EF-6B40CCA8B4A1}"/>
              </a:ext>
            </a:extLst>
          </p:cNvPr>
          <p:cNvSpPr/>
          <p:nvPr/>
        </p:nvSpPr>
        <p:spPr>
          <a:xfrm>
            <a:off x="1035416" y="3506351"/>
            <a:ext cx="2519092" cy="13255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Language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Text-to-speech / speech-to-text</a:t>
            </a:r>
            <a:endParaRPr lang="de-C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F359C3-D67D-3062-ABBA-3553121242EE}"/>
              </a:ext>
            </a:extLst>
          </p:cNvPr>
          <p:cNvSpPr/>
          <p:nvPr/>
        </p:nvSpPr>
        <p:spPr>
          <a:xfrm>
            <a:off x="4061020" y="2137063"/>
            <a:ext cx="3536577" cy="102893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Analysis &amp;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cleansing &amp;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Exploratory data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518D32-BA46-0205-6CA7-C43B6D50BFE9}"/>
              </a:ext>
            </a:extLst>
          </p:cNvPr>
          <p:cNvSpPr/>
          <p:nvPr/>
        </p:nvSpPr>
        <p:spPr>
          <a:xfrm>
            <a:off x="1057838" y="4924594"/>
            <a:ext cx="2761126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Blog posts,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Illustrations</a:t>
            </a:r>
            <a:endParaRPr lang="de-CH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FFCD3C-43DE-B92D-D66C-D16F61BF1A32}"/>
              </a:ext>
            </a:extLst>
          </p:cNvPr>
          <p:cNvSpPr/>
          <p:nvPr/>
        </p:nvSpPr>
        <p:spPr>
          <a:xfrm>
            <a:off x="3937742" y="3311765"/>
            <a:ext cx="3724844" cy="132556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Conversational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Chat-based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productivity, e.g. task scheduling bot</a:t>
            </a:r>
            <a:endParaRPr lang="de-C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FB5F47-5128-3DD2-5C26-5E683C1727F0}"/>
              </a:ext>
            </a:extLst>
          </p:cNvPr>
          <p:cNvSpPr/>
          <p:nvPr/>
        </p:nvSpPr>
        <p:spPr>
          <a:xfrm>
            <a:off x="7736540" y="4128126"/>
            <a:ext cx="286870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Gaming &amp; 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NPC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quests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D141B3-8488-8AA4-A114-337A52D9C90E}"/>
              </a:ext>
            </a:extLst>
          </p:cNvPr>
          <p:cNvSpPr/>
          <p:nvPr/>
        </p:nvSpPr>
        <p:spPr>
          <a:xfrm>
            <a:off x="6970060" y="5122447"/>
            <a:ext cx="4320987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Personalization &amp;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travel itineraries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User-specific product recommendation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3CF9DF-DA93-9D22-DBEE-2CA953F9F030}"/>
              </a:ext>
            </a:extLst>
          </p:cNvPr>
          <p:cNvSpPr/>
          <p:nvPr/>
        </p:nvSpPr>
        <p:spPr>
          <a:xfrm>
            <a:off x="3937742" y="4741661"/>
            <a:ext cx="2868707" cy="104141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Educational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tutoring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8131F5-2F13-0382-7DC0-EF8902C83E37}"/>
              </a:ext>
            </a:extLst>
          </p:cNvPr>
          <p:cNvSpPr/>
          <p:nvPr/>
        </p:nvSpPr>
        <p:spPr>
          <a:xfrm>
            <a:off x="7736540" y="3094340"/>
            <a:ext cx="353657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Scenario-based simulations </a:t>
            </a:r>
            <a:r>
              <a:rPr lang="en-US" baseline="30000" dirty="0"/>
              <a:t>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04092-437B-9435-146B-2E10E0580153}"/>
              </a:ext>
            </a:extLst>
          </p:cNvPr>
          <p:cNvSpPr txBox="1"/>
          <p:nvPr/>
        </p:nvSpPr>
        <p:spPr>
          <a:xfrm>
            <a:off x="977153" y="608418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Generated with ChatGPT, edited</a:t>
            </a:r>
          </a:p>
          <a:p>
            <a:r>
              <a:rPr lang="de-CH" sz="800" dirty="0"/>
              <a:t>2)  https://arxiv.org/html/2407.06486v1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CB884-6DD0-1C7B-6B6F-B5AA2CC8E173}"/>
              </a:ext>
            </a:extLst>
          </p:cNvPr>
          <p:cNvSpPr txBox="1"/>
          <p:nvPr/>
        </p:nvSpPr>
        <p:spPr>
          <a:xfrm rot="16200000">
            <a:off x="-1378208" y="3635188"/>
            <a:ext cx="413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Linear, pre-defined workflow</a:t>
            </a:r>
            <a:endParaRPr lang="de-CH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48288-4911-3E10-6B60-D163D2324D75}"/>
              </a:ext>
            </a:extLst>
          </p:cNvPr>
          <p:cNvSpPr txBox="1"/>
          <p:nvPr/>
        </p:nvSpPr>
        <p:spPr>
          <a:xfrm rot="5400000">
            <a:off x="10228943" y="3831374"/>
            <a:ext cx="262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Dynamic workflow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06680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063D9-CDCC-D25E-1EA4-0D754B1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when coding with LLMs</a:t>
            </a:r>
            <a:endParaRPr lang="de-CH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C6614-C7A5-6158-C8B4-61B1C459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&amp; Output is natural language text -&gt; </a:t>
            </a:r>
            <a:r>
              <a:rPr lang="en-US" sz="2400" dirty="0">
                <a:solidFill>
                  <a:srgbClr val="FFFF00"/>
                </a:solidFill>
              </a:rPr>
              <a:t>fuzzy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output</a:t>
            </a:r>
          </a:p>
          <a:p>
            <a:r>
              <a:rPr lang="en-US" sz="2400" dirty="0"/>
              <a:t>LLMs are </a:t>
            </a:r>
            <a:r>
              <a:rPr lang="en-US" sz="2400" dirty="0">
                <a:solidFill>
                  <a:srgbClr val="FFFF00"/>
                </a:solidFill>
              </a:rPr>
              <a:t>slow</a:t>
            </a:r>
          </a:p>
          <a:p>
            <a:r>
              <a:rPr lang="en-US" sz="2400" dirty="0"/>
              <a:t>Every call costs money -&gt; can be </a:t>
            </a:r>
            <a:r>
              <a:rPr lang="en-US" sz="2400" dirty="0">
                <a:solidFill>
                  <a:srgbClr val="FFFF00"/>
                </a:solidFill>
              </a:rPr>
              <a:t>expensive </a:t>
            </a:r>
            <a:r>
              <a:rPr lang="en-US" sz="2400" dirty="0"/>
              <a:t>to experiment</a:t>
            </a:r>
          </a:p>
          <a:p>
            <a:r>
              <a:rPr lang="en-US" sz="2400" dirty="0"/>
              <a:t>Fragile (token </a:t>
            </a:r>
            <a:r>
              <a:rPr lang="en-US" sz="2400" dirty="0">
                <a:solidFill>
                  <a:srgbClr val="FFFF00"/>
                </a:solidFill>
              </a:rPr>
              <a:t>limits</a:t>
            </a:r>
            <a:r>
              <a:rPr lang="en-US" sz="2400" dirty="0"/>
              <a:t>, API </a:t>
            </a:r>
            <a:r>
              <a:rPr lang="en-US" sz="2400" dirty="0">
                <a:solidFill>
                  <a:srgbClr val="FFFF00"/>
                </a:solidFill>
              </a:rPr>
              <a:t>responsiveness</a:t>
            </a:r>
            <a:r>
              <a:rPr lang="en-US" sz="2400" dirty="0"/>
              <a:t>, model </a:t>
            </a:r>
            <a:r>
              <a:rPr lang="en-US" sz="2400" dirty="0">
                <a:solidFill>
                  <a:srgbClr val="FFFF00"/>
                </a:solidFill>
              </a:rPr>
              <a:t>lifecycle</a:t>
            </a:r>
            <a:r>
              <a:rPr lang="en-US" sz="2400" dirty="0"/>
              <a:t>)</a:t>
            </a:r>
          </a:p>
          <a:p>
            <a:r>
              <a:rPr lang="en-US" sz="2400" dirty="0"/>
              <a:t>Quantitative </a:t>
            </a:r>
            <a:r>
              <a:rPr lang="en-US" sz="2400" dirty="0">
                <a:solidFill>
                  <a:srgbClr val="FFFF00"/>
                </a:solidFill>
              </a:rPr>
              <a:t>evaluation</a:t>
            </a:r>
            <a:r>
              <a:rPr lang="en-US" sz="2400" dirty="0"/>
              <a:t> is difficult (what is correct, what is wrong?)</a:t>
            </a:r>
          </a:p>
          <a:p>
            <a:r>
              <a:rPr lang="en-US" sz="2400" dirty="0"/>
              <a:t>Therefore: </a:t>
            </a:r>
            <a:r>
              <a:rPr lang="en-US" sz="2400" dirty="0">
                <a:solidFill>
                  <a:srgbClr val="FFFF00"/>
                </a:solidFill>
              </a:rPr>
              <a:t>unit-tests</a:t>
            </a:r>
            <a:r>
              <a:rPr lang="en-US" sz="2400" dirty="0"/>
              <a:t> are difficult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540365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0</TotalTime>
  <Words>1726</Words>
  <Application>Microsoft Office PowerPoint</Application>
  <PresentationFormat>Widescreen</PresentationFormat>
  <Paragraphs>278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PowerPoint Presentation</vt:lpstr>
      <vt:lpstr>Why  do we need something like langchain?</vt:lpstr>
      <vt:lpstr>Defining terms: what is an LLM?</vt:lpstr>
      <vt:lpstr>Traditional ML model vs. LLM</vt:lpstr>
      <vt:lpstr>Three categories of applications</vt:lpstr>
      <vt:lpstr>An attempt to classify LLM applications 1)</vt:lpstr>
      <vt:lpstr>Challenges when coding with LLMs</vt:lpstr>
      <vt:lpstr>Challenges illustrated</vt:lpstr>
      <vt:lpstr>LangChain addresses these challenges</vt:lpstr>
      <vt:lpstr>What  are the components of LangChain?</vt:lpstr>
      <vt:lpstr>LangChain, LangSmith, LangGraph</vt:lpstr>
      <vt:lpstr>What the chain in LangChain means</vt:lpstr>
      <vt:lpstr>Retrievers, vector-stores &amp; memory</vt:lpstr>
      <vt:lpstr>When a chain is too static, we use agents</vt:lpstr>
      <vt:lpstr>An agent is nothing without a tool</vt:lpstr>
      <vt:lpstr>When one agent is not enough: LangGraph</vt:lpstr>
      <vt:lpstr>Integrating 3rd party APIs</vt:lpstr>
      <vt:lpstr>Evaluation with LangSmith</vt:lpstr>
      <vt:lpstr>Summary of components</vt:lpstr>
      <vt:lpstr>How  is LangChain used?</vt:lpstr>
      <vt:lpstr>Chain examples</vt:lpstr>
      <vt:lpstr>Agent example</vt:lpstr>
      <vt:lpstr>LangGraph example</vt:lpstr>
      <vt:lpstr>Conclusions</vt:lpstr>
      <vt:lpstr>Questions?  Pascal Simon https://github.com/ps78 </vt:lpstr>
      <vt:lpstr>Setting everything up</vt:lpstr>
      <vt:lpstr>Create an environment, install langchain</vt:lpstr>
      <vt:lpstr>Store your secrets</vt:lpstr>
      <vt:lpstr>Using Azure OpenAI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89</cp:revision>
  <dcterms:created xsi:type="dcterms:W3CDTF">2013-01-27T09:14:16Z</dcterms:created>
  <dcterms:modified xsi:type="dcterms:W3CDTF">2024-11-27T21:51:02Z</dcterms:modified>
  <cp:category/>
</cp:coreProperties>
</file>